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8" r:id="rId6"/>
    <p:sldId id="269" r:id="rId7"/>
    <p:sldId id="270" r:id="rId8"/>
    <p:sldId id="271" r:id="rId9"/>
    <p:sldId id="281" r:id="rId10"/>
    <p:sldId id="287" r:id="rId11"/>
    <p:sldId id="272" r:id="rId12"/>
    <p:sldId id="273" r:id="rId13"/>
    <p:sldId id="282" r:id="rId14"/>
    <p:sldId id="274" r:id="rId15"/>
    <p:sldId id="275" r:id="rId16"/>
    <p:sldId id="276" r:id="rId17"/>
    <p:sldId id="277" r:id="rId18"/>
    <p:sldId id="261" r:id="rId19"/>
    <p:sldId id="286" r:id="rId20"/>
    <p:sldId id="278" r:id="rId21"/>
    <p:sldId id="28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49165-38BB-CD4D-BFCC-F5A39CB866FE}" v="31" dt="2020-10-27T00:29:16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3" autoAdjust="0"/>
    <p:restoredTop sz="83707" autoAdjust="0"/>
  </p:normalViewPr>
  <p:slideViewPr>
    <p:cSldViewPr snapToGrid="0">
      <p:cViewPr varScale="1">
        <p:scale>
          <a:sx n="128" d="100"/>
          <a:sy n="128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ttention-sign-traffic-road-sign-24033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youtu.be/IdYX_CkgJO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D6ABgVHNRW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Reproduction 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dirty="0">
                <a:latin typeface="Rockwell" panose="02060603020205020403" pitchFamily="18" charset="0"/>
              </a:rPr>
              <a:t>&amp; 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dirty="0">
                <a:latin typeface="Rockwell" panose="02060603020205020403" pitchFamily="18" charset="0"/>
              </a:rPr>
              <a:t>Sexual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Sexuality, Health and Responsibility Education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7E1B-1485-CD48-9BC3-1D6DE515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20938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/>
              <a:t>YOU CAN BECOME PREGNANT </a:t>
            </a:r>
            <a:br>
              <a:rPr lang="en-US" b="1" dirty="0"/>
            </a:br>
            <a:r>
              <a:rPr lang="en-US" b="1" dirty="0"/>
              <a:t>BEFORE YOU’VE HAD YOUR </a:t>
            </a:r>
            <a:br>
              <a:rPr lang="en-US" b="1" dirty="0"/>
            </a:br>
            <a:r>
              <a:rPr lang="en-US" b="1" dirty="0"/>
              <a:t>FIRST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B81EF-6455-4244-AD8F-A1A0823C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60034"/>
            <a:ext cx="9872871" cy="283596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45720" indent="0" algn="ctr">
              <a:buNone/>
            </a:pPr>
            <a:r>
              <a:rPr lang="en-US" sz="4400" dirty="0"/>
              <a:t>Because you ovulate BEFORE you menstruate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18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5621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If the egg does not unite with a sperm within 24-48 hours, it will dissolve and be reabsorbed by the body.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241" y="2074387"/>
            <a:ext cx="4759037" cy="43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6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025505"/>
            <a:ext cx="4582392" cy="2494539"/>
          </a:xfrm>
        </p:spPr>
        <p:txBody>
          <a:bodyPr>
            <a:noAutofit/>
          </a:bodyPr>
          <a:lstStyle/>
          <a:p>
            <a:r>
              <a:rPr lang="en-US" sz="3600" dirty="0"/>
              <a:t>To prepare for a potential pregnancy, each month the uterus grows a thick lining to create a good environment for the potential fetus. That is what a baby is called before it’s born.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803" y="785845"/>
            <a:ext cx="5274825" cy="48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901931"/>
            <a:ext cx="10692245" cy="1269769"/>
          </a:xfrm>
        </p:spPr>
        <p:txBody>
          <a:bodyPr>
            <a:normAutofit fontScale="90000"/>
          </a:bodyPr>
          <a:lstStyle/>
          <a:p>
            <a:r>
              <a:rPr lang="en-US" dirty="0"/>
              <a:t>If the egg and sperm do not unite, hormones signal the uterus to prepare to shed the lining causing someone to menstruate or have “a period”.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458" y="2171700"/>
            <a:ext cx="6326548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9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7" y="609600"/>
            <a:ext cx="10713027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Menstruation, or having “a period” is when the uterus rids itself of the lining because there was no fertilized egg.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2255" y="1870077"/>
            <a:ext cx="4735100" cy="43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131" y="365760"/>
            <a:ext cx="9690116" cy="92964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Types of Contraception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0952" y="1673909"/>
            <a:ext cx="3437146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PROTECTS RIGHT NOW</a:t>
            </a:r>
          </a:p>
          <a:p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Abstinence- 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</a:rPr>
              <a:t>100% effective</a:t>
            </a:r>
          </a:p>
          <a:p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External condoms * </a:t>
            </a:r>
          </a:p>
          <a:p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Internal condoms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*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Withdrawal-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least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effective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Emergency contraception *</a:t>
            </a:r>
          </a:p>
          <a:p>
            <a:r>
              <a:rPr lang="en-US" sz="2400" dirty="0">
                <a:highlight>
                  <a:srgbClr val="C0C0C0"/>
                </a:highlight>
              </a:rPr>
              <a:t>Dual 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25416" y="1616043"/>
            <a:ext cx="3352800" cy="2868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PROTECTS FOR A MONTH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Pills/Patch/Ring</a:t>
            </a:r>
          </a:p>
          <a:p>
            <a:r>
              <a:rPr lang="en-US" sz="2400" dirty="0">
                <a:highlight>
                  <a:srgbClr val="C0C0C0"/>
                </a:highlight>
              </a:rPr>
              <a:t>Dual 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1898594"/>
            <a:ext cx="3353091" cy="4267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6081" y="1673909"/>
            <a:ext cx="396772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PROTECTS FOR A FEW YEARS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IUDs/Shot/Implant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highlight>
                  <a:srgbClr val="C0C0C0"/>
                </a:highlight>
              </a:rPr>
              <a:t>Dual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FD447-50AA-0A48-935A-5DA402487528}"/>
              </a:ext>
            </a:extLst>
          </p:cNvPr>
          <p:cNvSpPr txBox="1"/>
          <p:nvPr/>
        </p:nvSpPr>
        <p:spPr>
          <a:xfrm>
            <a:off x="4332736" y="4139143"/>
            <a:ext cx="5127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Over the Counter 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C0C0C0"/>
                </a:highlight>
              </a:rPr>
              <a:t>Dual Use</a:t>
            </a:r>
            <a:r>
              <a:rPr lang="en-US" sz="2400" dirty="0"/>
              <a:t>: a condom is also used.</a:t>
            </a:r>
          </a:p>
          <a:p>
            <a:endParaRPr lang="en-US" sz="2400" dirty="0"/>
          </a:p>
          <a:p>
            <a:r>
              <a:rPr lang="en-US" sz="2400" dirty="0"/>
              <a:t>Internal and External condoms </a:t>
            </a:r>
            <a:r>
              <a:rPr lang="en-US" sz="2400" b="1" dirty="0"/>
              <a:t>CANNOT</a:t>
            </a:r>
            <a:r>
              <a:rPr lang="en-US" sz="2400" dirty="0"/>
              <a:t> be used together!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19562-5B54-794B-BD98-9698EA2FCB8A}"/>
              </a:ext>
            </a:extLst>
          </p:cNvPr>
          <p:cNvSpPr txBox="1"/>
          <p:nvPr/>
        </p:nvSpPr>
        <p:spPr>
          <a:xfrm>
            <a:off x="8490857" y="6279502"/>
            <a:ext cx="3322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kidshealth.org</a:t>
            </a:r>
            <a:r>
              <a:rPr lang="en-US" sz="1100" dirty="0"/>
              <a:t>/</a:t>
            </a:r>
            <a:r>
              <a:rPr lang="en-US" sz="1100" dirty="0" err="1"/>
              <a:t>en</a:t>
            </a:r>
            <a:r>
              <a:rPr lang="en-US" sz="1100" dirty="0"/>
              <a:t>/teens/</a:t>
            </a:r>
            <a:r>
              <a:rPr lang="en-US" sz="1100" dirty="0" err="1"/>
              <a:t>bc-chart.html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752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609600"/>
            <a:ext cx="10820400" cy="1464860"/>
          </a:xfr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n-US" sz="4800" dirty="0"/>
              <a:t>“</a:t>
            </a:r>
            <a:r>
              <a:rPr lang="en-US" sz="4800" b="1" dirty="0"/>
              <a:t>CONSISTENTLY AND CORRECTLY</a:t>
            </a:r>
            <a:r>
              <a:rPr lang="en-US" sz="4800" dirty="0"/>
              <a:t>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564" y="2330356"/>
            <a:ext cx="9872871" cy="4038600"/>
          </a:xfrm>
        </p:spPr>
        <p:txBody>
          <a:bodyPr>
            <a:normAutofit/>
          </a:bodyPr>
          <a:lstStyle/>
          <a:p>
            <a:r>
              <a:rPr lang="en-US" sz="4000" b="1" dirty="0"/>
              <a:t>Used Every Time without fail!</a:t>
            </a:r>
          </a:p>
          <a:p>
            <a:r>
              <a:rPr lang="en-US" sz="4000" b="1" dirty="0"/>
              <a:t>Used as directed!</a:t>
            </a:r>
          </a:p>
          <a:p>
            <a:pPr lvl="1"/>
            <a:r>
              <a:rPr lang="en-US" sz="3800" b="1" dirty="0"/>
              <a:t>Yes, read the directions on the package!</a:t>
            </a:r>
          </a:p>
          <a:p>
            <a:pPr lvl="1"/>
            <a:r>
              <a:rPr lang="en-US" sz="3800" b="1" dirty="0"/>
              <a:t>If you have questions,</a:t>
            </a:r>
          </a:p>
          <a:p>
            <a:pPr lvl="2"/>
            <a:r>
              <a:rPr lang="en-US" sz="3600" b="1" dirty="0"/>
              <a:t>Talk to your health care provider or</a:t>
            </a:r>
          </a:p>
          <a:p>
            <a:pPr lvl="2"/>
            <a:r>
              <a:rPr lang="en-US" sz="3600" b="1" dirty="0"/>
              <a:t>Trusted adult.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2F496-F5EC-8D43-ABA4-B524D8A025A4}"/>
              </a:ext>
            </a:extLst>
          </p:cNvPr>
          <p:cNvSpPr txBox="1"/>
          <p:nvPr/>
        </p:nvSpPr>
        <p:spPr>
          <a:xfrm>
            <a:off x="5036024" y="5950424"/>
            <a:ext cx="654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Condoms can only be used ONE TIME</a:t>
            </a:r>
          </a:p>
        </p:txBody>
      </p:sp>
      <p:pic>
        <p:nvPicPr>
          <p:cNvPr id="4" name="Picture 3" descr="A picture containing text, sign, clipart, vector graphics&#10;&#10;Description automatically generated">
            <a:extLst>
              <a:ext uri="{FF2B5EF4-FFF2-40B4-BE49-F238E27FC236}">
                <a16:creationId xmlns:a16="http://schemas.microsoft.com/office/drawing/2014/main" id="{AC3DBB9A-C367-F544-9828-A801E412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62972" y="4379373"/>
            <a:ext cx="1719428" cy="15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7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Reproduction Basics</a:t>
            </a:r>
            <a:br>
              <a:rPr lang="en-US" dirty="0"/>
            </a:br>
            <a:r>
              <a:rPr lang="en-US" dirty="0"/>
              <a:t>28 Day Cycle Activity</a:t>
            </a:r>
          </a:p>
        </p:txBody>
      </p:sp>
    </p:spTree>
    <p:extLst>
      <p:ext uri="{BB962C8B-B14F-4D97-AF65-F5344CB8AC3E}">
        <p14:creationId xmlns:p14="http://schemas.microsoft.com/office/powerpoint/2010/main" val="234646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B802-8CFC-5C4C-9C1D-511CC73C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77794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4900" b="1" dirty="0"/>
              <a:t>Remember</a:t>
            </a:r>
            <a:br>
              <a:rPr lang="en-US" sz="4900" dirty="0"/>
            </a:br>
            <a:r>
              <a:rPr lang="en-US" sz="4900" dirty="0"/>
              <a:t>No matter how you identify, It’s important for everyone to understand how the biological female’s reproductive system works. To understand what’s normal and, in some cases, when to see a health care provider. </a:t>
            </a:r>
          </a:p>
        </p:txBody>
      </p:sp>
    </p:spTree>
    <p:extLst>
      <p:ext uri="{BB962C8B-B14F-4D97-AF65-F5344CB8AC3E}">
        <p14:creationId xmlns:p14="http://schemas.microsoft.com/office/powerpoint/2010/main" val="1733095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Human Journey in the Womb</a:t>
            </a:r>
          </a:p>
        </p:txBody>
      </p:sp>
      <p:pic>
        <p:nvPicPr>
          <p:cNvPr id="6" name="Content Placeholder 5" descr="Free Images : hollywood, film, cinema, board, clap ..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07" y="2342606"/>
            <a:ext cx="4339306" cy="2943496"/>
          </a:xfrm>
        </p:spPr>
      </p:pic>
    </p:spTree>
    <p:extLst>
      <p:ext uri="{BB962C8B-B14F-4D97-AF65-F5344CB8AC3E}">
        <p14:creationId xmlns:p14="http://schemas.microsoft.com/office/powerpoint/2010/main" val="424216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Sex Education for Middle School-Body Basics</a:t>
            </a:r>
          </a:p>
        </p:txBody>
      </p:sp>
      <p:pic>
        <p:nvPicPr>
          <p:cNvPr id="8" name="Content Placeholder 7" descr="A Movie - Wikipedia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31" y="2057400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417378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attFill prst="dotGrid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sz="6000" dirty="0"/>
              <a:t>What do </a:t>
            </a:r>
            <a:r>
              <a:rPr lang="en-US" sz="6000"/>
              <a:t>you think you know?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Sexual intercourse is when…</a:t>
            </a:r>
          </a:p>
          <a:p>
            <a:endParaRPr lang="en-US" sz="4400" dirty="0"/>
          </a:p>
          <a:p>
            <a:r>
              <a:rPr lang="en-US" sz="4400" dirty="0"/>
              <a:t>A pregnancy can start when…</a:t>
            </a:r>
          </a:p>
          <a:p>
            <a:pPr marL="45720" indent="0">
              <a:buNone/>
            </a:pPr>
            <a:endParaRPr lang="en-US" sz="4400" dirty="0"/>
          </a:p>
          <a:p>
            <a:r>
              <a:rPr lang="en-US" sz="4400" dirty="0"/>
              <a:t>A pregnancy  </a:t>
            </a:r>
            <a:r>
              <a:rPr lang="en-US" sz="4400" b="1" dirty="0"/>
              <a:t>can’t</a:t>
            </a:r>
            <a:r>
              <a:rPr lang="en-US" sz="4400" dirty="0"/>
              <a:t> start when…</a:t>
            </a:r>
          </a:p>
        </p:txBody>
      </p:sp>
    </p:spTree>
    <p:extLst>
      <p:ext uri="{BB962C8B-B14F-4D97-AF65-F5344CB8AC3E}">
        <p14:creationId xmlns:p14="http://schemas.microsoft.com/office/powerpoint/2010/main" val="9306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Location of Reproductive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271" y="1965959"/>
            <a:ext cx="3676650" cy="376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6852" y="2323653"/>
            <a:ext cx="3908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biological female’s uterus is located in the abdominal cavity, BUT it is not the same thing or close to the stomach. </a:t>
            </a:r>
          </a:p>
        </p:txBody>
      </p:sp>
    </p:spTree>
    <p:extLst>
      <p:ext uri="{BB962C8B-B14F-4D97-AF65-F5344CB8AC3E}">
        <p14:creationId xmlns:p14="http://schemas.microsoft.com/office/powerpoint/2010/main" val="77612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400878"/>
            <a:ext cx="9875520" cy="106017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900" i="1" dirty="0"/>
              <a:t>Average</a:t>
            </a:r>
            <a:r>
              <a:rPr lang="en-US" sz="4900" dirty="0"/>
              <a:t> Menstrual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5024" y="2145891"/>
            <a:ext cx="40386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1097" y="2145891"/>
            <a:ext cx="42622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Menstrual periods usually begin between the ages of 9-15.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Average menstrual cycle is about 28 days but varies widely between individuals.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occur anywhere from 21-35 days.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035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400878"/>
            <a:ext cx="9875520" cy="106017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900" i="1" dirty="0"/>
              <a:t>Average</a:t>
            </a:r>
            <a:r>
              <a:rPr lang="en-US" sz="4900" dirty="0"/>
              <a:t> Menstrual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5024" y="2145891"/>
            <a:ext cx="40386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1097" y="2145891"/>
            <a:ext cx="4262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It’s quite common to be irregular for the first few years of menstruation.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Periods can be affected by stress, diet, exercise,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314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75C8-1465-754B-99AE-1CDAE983C82E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000" b="1" dirty="0"/>
              <a:t>Do not hesitate to ask… 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EA0F2-F9E8-9F49-A2FE-69B0C8790DFB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sz="2800" dirty="0"/>
              <a:t>If you are concerned or have questions about your menstrual cycle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/>
              <a:t>	</a:t>
            </a:r>
            <a:r>
              <a:rPr lang="en-US" sz="2400" dirty="0"/>
              <a:t>Talk to a trusted adult </a:t>
            </a:r>
          </a:p>
          <a:p>
            <a:pPr lvl="1"/>
            <a:r>
              <a:rPr lang="en-US" sz="2400" dirty="0"/>
              <a:t>	Talk to your health care provider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2400" dirty="0"/>
              <a:t>What to expect when you talk to your health care provider:</a:t>
            </a:r>
          </a:p>
          <a:p>
            <a:pPr marL="274320" lvl="1" indent="0">
              <a:buNone/>
            </a:pPr>
            <a:r>
              <a:rPr lang="en-US" sz="2400" dirty="0"/>
              <a:t>	You do not have to have a physical exam (pap smear or vaginal exam) 	to discuss your concerns.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ovum (egg) is released from the ovary into the fallopian tube on a monthly basis.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788" y="1965960"/>
            <a:ext cx="4584302" cy="42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the ovum unites with a sperm and implants in the uterus a pregnancy can begin.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6555" y="2254995"/>
            <a:ext cx="4063552" cy="3749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26946">
            <a:off x="2064271" y="2136126"/>
            <a:ext cx="2711119" cy="3382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419450"/>
            <a:ext cx="385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Fertilization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51218" y="2827031"/>
            <a:ext cx="1722210" cy="6019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41107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CA70E-ED75-4FF0-A862-8EF12B737755}">
  <ds:schemaRefs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16c05727-aa75-4e4a-9b5f-8a80a11658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does, teacher does</Template>
  <TotalTime>0</TotalTime>
  <Words>615</Words>
  <Application>Microsoft Macintosh PowerPoint</Application>
  <PresentationFormat>Widescreen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Rockwell</vt:lpstr>
      <vt:lpstr>Tahoma</vt:lpstr>
      <vt:lpstr>Wingdings</vt:lpstr>
      <vt:lpstr>Basis</vt:lpstr>
      <vt:lpstr>Reproduction  &amp;  Sexual health</vt:lpstr>
      <vt:lpstr>Sex Education for Middle School-Body Basics</vt:lpstr>
      <vt:lpstr>What do you think you know?</vt:lpstr>
      <vt:lpstr>Location of Reproductive System</vt:lpstr>
      <vt:lpstr> Average Menstrual Cycle</vt:lpstr>
      <vt:lpstr> Average Menstrual Cycle</vt:lpstr>
      <vt:lpstr> Do not hesitate to ask…  </vt:lpstr>
      <vt:lpstr>An ovum (egg) is released from the ovary into the fallopian tube on a monthly basis.</vt:lpstr>
      <vt:lpstr>If the ovum unites with a sperm and implants in the uterus a pregnancy can begin. </vt:lpstr>
      <vt:lpstr>YOU CAN BECOME PREGNANT  BEFORE YOU’VE HAD YOUR  FIRST PERIOD</vt:lpstr>
      <vt:lpstr>If the egg does not unite with a sperm within 24-48 hours, it will dissolve and be reabsorbed by the body. </vt:lpstr>
      <vt:lpstr>To prepare for a potential pregnancy, each month the uterus grows a thick lining to create a good environment for the potential fetus. That is what a baby is called before it’s born. </vt:lpstr>
      <vt:lpstr>If the egg and sperm do not unite, hormones signal the uterus to prepare to shed the lining causing someone to menstruate or have “a period”.</vt:lpstr>
      <vt:lpstr>Menstruation, or having “a period” is when the uterus rids itself of the lining because there was no fertilized egg. </vt:lpstr>
      <vt:lpstr>Types of Contraception</vt:lpstr>
      <vt:lpstr>“CONSISTENTLY AND CORRECTLY”</vt:lpstr>
      <vt:lpstr>Reproduction Basics 28 Day Cycle Activity</vt:lpstr>
      <vt:lpstr> Remember No matter how you identify, It’s important for everyone to understand how the biological female’s reproductive system works. To understand what’s normal and, in some cases, when to see a health care provider. </vt:lpstr>
      <vt:lpstr>Human Journey in the Womb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2020-03-19T16:09:47Z</dcterms:created>
  <dcterms:modified xsi:type="dcterms:W3CDTF">2020-12-09T23:20:18Z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